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Default Extension="gif" ContentType="image/gif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56"/>
  </p:notesMasterIdLst>
  <p:handoutMasterIdLst>
    <p:handoutMasterId r:id="rId57"/>
  </p:handoutMasterIdLst>
  <p:sldIdLst>
    <p:sldId id="394" r:id="rId4"/>
    <p:sldId id="423" r:id="rId5"/>
    <p:sldId id="485" r:id="rId6"/>
    <p:sldId id="484" r:id="rId7"/>
    <p:sldId id="488" r:id="rId8"/>
    <p:sldId id="489" r:id="rId9"/>
    <p:sldId id="486" r:id="rId10"/>
    <p:sldId id="424" r:id="rId11"/>
    <p:sldId id="425" r:id="rId12"/>
    <p:sldId id="426" r:id="rId13"/>
    <p:sldId id="427" r:id="rId14"/>
    <p:sldId id="428" r:id="rId15"/>
    <p:sldId id="429" r:id="rId16"/>
    <p:sldId id="492" r:id="rId17"/>
    <p:sldId id="430" r:id="rId18"/>
    <p:sldId id="431" r:id="rId19"/>
    <p:sldId id="432" r:id="rId20"/>
    <p:sldId id="433" r:id="rId21"/>
    <p:sldId id="434" r:id="rId22"/>
    <p:sldId id="435" r:id="rId23"/>
    <p:sldId id="446" r:id="rId24"/>
    <p:sldId id="447" r:id="rId25"/>
    <p:sldId id="448" r:id="rId26"/>
    <p:sldId id="449" r:id="rId27"/>
    <p:sldId id="450" r:id="rId28"/>
    <p:sldId id="452" r:id="rId29"/>
    <p:sldId id="453" r:id="rId30"/>
    <p:sldId id="454" r:id="rId31"/>
    <p:sldId id="456" r:id="rId32"/>
    <p:sldId id="457" r:id="rId33"/>
    <p:sldId id="458" r:id="rId34"/>
    <p:sldId id="459" r:id="rId35"/>
    <p:sldId id="460" r:id="rId36"/>
    <p:sldId id="461" r:id="rId37"/>
    <p:sldId id="462" r:id="rId38"/>
    <p:sldId id="463" r:id="rId39"/>
    <p:sldId id="464" r:id="rId40"/>
    <p:sldId id="465" r:id="rId41"/>
    <p:sldId id="466" r:id="rId42"/>
    <p:sldId id="467" r:id="rId43"/>
    <p:sldId id="468" r:id="rId44"/>
    <p:sldId id="469" r:id="rId45"/>
    <p:sldId id="470" r:id="rId46"/>
    <p:sldId id="471" r:id="rId47"/>
    <p:sldId id="472" r:id="rId48"/>
    <p:sldId id="473" r:id="rId49"/>
    <p:sldId id="491" r:id="rId50"/>
    <p:sldId id="480" r:id="rId51"/>
    <p:sldId id="477" r:id="rId52"/>
    <p:sldId id="493" r:id="rId53"/>
    <p:sldId id="478" r:id="rId54"/>
    <p:sldId id="393" r:id="rId5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9F0AB"/>
    <a:srgbClr val="F9E6AB"/>
    <a:srgbClr val="F9FAAB"/>
    <a:srgbClr val="767691"/>
    <a:srgbClr val="7676AA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4" autoAdjust="0"/>
    <p:restoredTop sz="94660" autoAdjust="0"/>
  </p:normalViewPr>
  <p:slideViewPr>
    <p:cSldViewPr>
      <p:cViewPr varScale="1">
        <p:scale>
          <a:sx n="91" d="100"/>
          <a:sy n="91" d="100"/>
        </p:scale>
        <p:origin x="-456" y="-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2/3/2016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2/3/2016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00336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00336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85A11-35F1-411F-86C6-EFDFFEE79B89}" type="slidenum">
              <a:rPr lang="en-US"/>
              <a:pPr/>
              <a:t>46</a:t>
            </a:fld>
            <a:r>
              <a:rPr lang="en-US" dirty="0"/>
              <a:t>##</a:t>
            </a:r>
          </a:p>
        </p:txBody>
      </p:sp>
      <p:sp>
        <p:nvSpPr>
          <p:cNvPr id="527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27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425720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90030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0657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50994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F5DD86-E20B-4931-9ABE-DFC67D8EB85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035125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4C800-527C-48C6-9E1D-0DF98F736630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3097360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23D2F8-8966-4BD6-9C71-BC5C91F6B7AC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1483992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823D46-FE71-4750-A545-10D210E8D4D7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771997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F96005-2DBD-46E6-85AE-8A3ACA76625A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16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16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1428731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FE61EF-9B86-4737-BB0F-33274236F929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743839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FCAC81-0289-4C8C-889E-AD327AF4A76C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522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3426356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B06EDD-DA58-4CEC-8FAE-477FD9274FA7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3201962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2/3/2016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28608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08456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07197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7971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4025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761477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7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3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advanced-csharp" TargetMode="External"/><Relationship Id="rId10" Type="http://schemas.openxmlformats.org/officeDocument/2006/relationships/image" Target="../media/image42.png"/><Relationship Id="rId19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609600"/>
            <a:ext cx="7986499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Functional Programming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1768501"/>
            <a:ext cx="7986499" cy="12758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Extension </a:t>
            </a:r>
            <a:r>
              <a:rPr lang="en-US" dirty="0" smtClean="0"/>
              <a:t>Methods, Lambda </a:t>
            </a:r>
            <a:r>
              <a:rPr lang="en-US" dirty="0"/>
              <a:t>Expressions, LINQ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C:\Documents\Courses\OOP\OOP Images\Screen Shot 2014-04-26 at 8.27.08 PM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253558" y="3886200"/>
            <a:ext cx="5365417" cy="22884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Documents\Courses\OOP\OOP Images\java-lambda-expressi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97424" y="4419600"/>
            <a:ext cx="1607188" cy="1600200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6"/>
          <p:cNvSpPr>
            <a:spLocks noGrp="1"/>
          </p:cNvSpPr>
          <p:nvPr/>
        </p:nvSpPr>
        <p:spPr bwMode="auto">
          <a:xfrm>
            <a:off x="817613" y="4465165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/>
        </p:nvSpPr>
        <p:spPr bwMode="auto">
          <a:xfrm>
            <a:off x="817614" y="4935064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/>
        </p:nvSpPr>
        <p:spPr bwMode="auto">
          <a:xfrm>
            <a:off x="817613" y="5379565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/>
        </p:nvSpPr>
        <p:spPr bwMode="auto">
          <a:xfrm>
            <a:off x="817613" y="5720727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  <p:pic>
        <p:nvPicPr>
          <p:cNvPr id="14" name="Picture 13" descr="http://softuni.b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4038600"/>
            <a:ext cx="1925294" cy="21128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672948" y="3955857"/>
            <a:ext cx="1389226" cy="670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2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sz="22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</a:t>
            </a:r>
            <a:endParaRPr lang="en-US" sz="22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4073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Extension </a:t>
            </a:r>
            <a:r>
              <a:rPr lang="en-US" dirty="0" smtClean="0"/>
              <a:t>Methods</a:t>
            </a:r>
            <a:endParaRPr lang="bg-BG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Extension methods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Defined in a </a:t>
            </a:r>
            <a:r>
              <a:rPr lang="en-US" dirty="0"/>
              <a:t>static class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Defined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static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Use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this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keyword </a:t>
            </a:r>
            <a:r>
              <a:rPr lang="en-US" dirty="0" smtClean="0"/>
              <a:t>before its first argument to specify the class to be extended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Extension methods are "attached" to the extended class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also be </a:t>
            </a:r>
            <a:r>
              <a:rPr lang="en-US" dirty="0"/>
              <a:t>called </a:t>
            </a:r>
            <a:r>
              <a:rPr lang="en-US" dirty="0" smtClean="0"/>
              <a:t>statically through the </a:t>
            </a:r>
            <a:r>
              <a:rPr lang="en-US" dirty="0"/>
              <a:t>defining static class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901892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</a:t>
            </a:r>
            <a:r>
              <a:rPr lang="en-US" dirty="0"/>
              <a:t>Methods </a:t>
            </a:r>
            <a:r>
              <a:rPr lang="en-US" dirty="0" smtClean="0"/>
              <a:t>– Examples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91524" name="Rectangle 4"/>
          <p:cNvSpPr>
            <a:spLocks noChangeArrowheads="1"/>
          </p:cNvSpPr>
          <p:nvPr/>
        </p:nvSpPr>
        <p:spPr bwMode="auto">
          <a:xfrm>
            <a:off x="719480" y="1143000"/>
            <a:ext cx="1074986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 Extensions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WordCount(this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tring str)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str.Split(new char[] { ' ', '.', '?' },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StringSplitOptions.RemoveEmptyEntries).Length;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s = "Hello Extension Methods";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i = 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s.WordCount()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Console.WriteLine(i);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66273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Extension </a:t>
            </a:r>
            <a:r>
              <a:rPr lang="en-US" sz="3600" dirty="0"/>
              <a:t>Methods </a:t>
            </a:r>
            <a:r>
              <a:rPr lang="en-US" sz="3600" dirty="0" smtClean="0"/>
              <a:t>– Examples (2)</a:t>
            </a:r>
            <a:endParaRPr lang="bg-BG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91524" name="Rectangle 4"/>
          <p:cNvSpPr>
            <a:spLocks noChangeArrowheads="1"/>
          </p:cNvSpPr>
          <p:nvPr/>
        </p:nvSpPr>
        <p:spPr bwMode="auto">
          <a:xfrm>
            <a:off x="711015" y="1219200"/>
            <a:ext cx="10766796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void IncreaseWidth(this IList&lt;int&gt; list, int amount)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list.Count; i++)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list[i] += amount;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147600" eaLnBrk="0" hangingPunc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List&lt;int&gt; ints = 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new List&lt;int&gt; { 1, 2, 3, 4, 5 };</a:t>
            </a:r>
          </a:p>
          <a:p>
            <a:pPr marL="14760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ints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.IncreaseWidth(5)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// 6, 7, 8, 9, 10</a:t>
            </a:r>
          </a:p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5252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441" y="1515067"/>
            <a:ext cx="10969943" cy="88523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Extension Methods</a:t>
            </a:r>
            <a:endParaRPr lang="bg-BG" sz="4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09441" y="2440779"/>
            <a:ext cx="10969943" cy="719034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43010" name="Picture 2" descr="http://www.ipadio.com/library-media/images/live_dem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2486" y="3619500"/>
            <a:ext cx="6729247" cy="2019300"/>
          </a:xfrm>
          <a:prstGeom prst="roundRect">
            <a:avLst>
              <a:gd name="adj" fmla="val 47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xmlns="" val="1745537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76519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2754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Anonymous Types</a:t>
            </a:r>
            <a:endParaRPr lang="bg-BG" dirty="0"/>
          </a:p>
        </p:txBody>
      </p:sp>
      <p:pic>
        <p:nvPicPr>
          <p:cNvPr id="21506" name="Picture 2" descr="http://dirtdiver.com/kansas/wp-content/uploads/2008/12/anonymou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1140" y="1028700"/>
            <a:ext cx="5332611" cy="4000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6269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Types</a:t>
            </a:r>
            <a:endParaRPr lang="bg-BG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 types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Encapsulate a set of read-only properties and their value into a single object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 need to explicitly define a type </a:t>
            </a:r>
            <a:r>
              <a:rPr lang="en-US" dirty="0"/>
              <a:t>first</a:t>
            </a:r>
          </a:p>
          <a:p>
            <a:pPr>
              <a:lnSpc>
                <a:spcPct val="100000"/>
              </a:lnSpc>
            </a:pPr>
            <a:r>
              <a:rPr lang="en-US" dirty="0"/>
              <a:t>To define an anonymous type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of the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var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keyword in conjunction with the object initialization </a:t>
            </a:r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8806" y="5508559"/>
            <a:ext cx="9971136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marL="147600"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point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{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3318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Types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>
          <a:xfrm>
            <a:off x="431688" y="3357564"/>
            <a:ext cx="11325450" cy="32400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At compile time, the C# compiler will </a:t>
            </a:r>
            <a:r>
              <a:rPr lang="en-US" noProof="1"/>
              <a:t>autogenerate</a:t>
            </a:r>
            <a:r>
              <a:rPr lang="en-US" dirty="0"/>
              <a:t> </a:t>
            </a:r>
            <a:r>
              <a:rPr lang="en-US" dirty="0" smtClean="0"/>
              <a:t>an </a:t>
            </a:r>
            <a:r>
              <a:rPr lang="en-US" dirty="0"/>
              <a:t>uniquely named class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class </a:t>
            </a:r>
            <a:r>
              <a:rPr lang="en-US" dirty="0"/>
              <a:t>name is not visible from C</a:t>
            </a:r>
            <a:r>
              <a:rPr lang="en-US" dirty="0" smtClean="0"/>
              <a:t>#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implicit </a:t>
            </a:r>
            <a:r>
              <a:rPr lang="en-US" dirty="0"/>
              <a:t>typing </a:t>
            </a:r>
            <a:r>
              <a:rPr lang="en-US" dirty="0" smtClean="0"/>
              <a:t>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var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keyword) is mandatory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825286" y="1219200"/>
            <a:ext cx="10449377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rIns="108000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 anonymous type representing a car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myCar = 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{ Color = 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Brand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BMW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Speed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180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Console.WriteLine("My car is a {0} {1}.",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myCar.Color, myCar.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Brand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031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Types </a:t>
            </a:r>
            <a:r>
              <a:rPr lang="en-US" dirty="0" smtClean="0"/>
              <a:t>– Properties</a:t>
            </a:r>
            <a:endParaRPr lang="bg-BG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Anonymous types are reference types directly derived from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System.Object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Have overridden </a:t>
            </a:r>
            <a:r>
              <a:rPr lang="en-US" dirty="0"/>
              <a:t>version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Equals()</a:t>
            </a:r>
            <a:r>
              <a:rPr lang="en-US" dirty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GetHashCode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  <a:r>
              <a:rPr lang="en-US" dirty="0" smtClean="0"/>
              <a:t>, </a:t>
            </a:r>
            <a:r>
              <a:rPr lang="en-US" dirty="0"/>
              <a:t>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ToString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Do not have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operators overloaded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8806" y="4335511"/>
            <a:ext cx="9971136" cy="17480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{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{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Console.WriteLine(p == q); // false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Console.WriteLine(p.Equals(q)); // true</a:t>
            </a:r>
          </a:p>
        </p:txBody>
      </p:sp>
    </p:spTree>
    <p:extLst>
      <p:ext uri="{BB962C8B-B14F-4D97-AF65-F5344CB8AC3E}">
        <p14:creationId xmlns:p14="http://schemas.microsoft.com/office/powerpoint/2010/main" xmlns="" val="2413757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of Anonymous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define and use arrays of anonymous types through the following syntax: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21336" y="2571749"/>
            <a:ext cx="10278476" cy="36078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= new[] { 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{ X = 3, Y = 5 },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{ X = 1, Y = 2 }, 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new { X = 0, Y = 7 } };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item in arr)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Console.WriteLine("({0}, {1})",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item.X, item.Y);</a:t>
            </a: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882415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Functional Programming Paradigms</a:t>
            </a: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Extension Methods</a:t>
            </a:r>
            <a:endParaRPr lang="en-US" dirty="0"/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Anonymous Types</a:t>
            </a:r>
            <a:r>
              <a:rPr lang="bg-BG" dirty="0" smtClean="0"/>
              <a:t> </a:t>
            </a:r>
            <a:endParaRPr lang="en-US" dirty="0" smtClean="0"/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Lambda Expressions</a:t>
            </a: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LINQ Queries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7" name="Rectangle 6"/>
          <p:cNvSpPr/>
          <p:nvPr/>
        </p:nvSpPr>
        <p:spPr>
          <a:xfrm rot="201166">
            <a:off x="4890502" y="3429000"/>
            <a:ext cx="1413267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l-GR" sz="20000" b="1" dirty="0" smtClean="0">
                <a:ln w="17780" cmpd="sng">
                  <a:solidFill>
                    <a:schemeClr val="bg2"/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innerShdw blurRad="114300">
                    <a:prstClr val="black"/>
                  </a:inn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endParaRPr lang="en-US" sz="20000" b="1" dirty="0">
              <a:ln w="17780" cmpd="sng">
                <a:solidFill>
                  <a:schemeClr val="bg2"/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innerShdw blurRad="114300">
                  <a:prstClr val="black"/>
                </a:inn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9" name="Picture 5" descr="C:\Documents\Courses\OOP\OOP Images\Query_Manag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62041" y="2004249"/>
            <a:ext cx="1716088" cy="171608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Documents\Courses\OOP\OOP Images\dynamic_blue_lef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26750">
            <a:off x="7653737" y="797325"/>
            <a:ext cx="2176681" cy="217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09012" y="2895600"/>
            <a:ext cx="2875101" cy="316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64093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50228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Anonymous Types</a:t>
            </a:r>
            <a:endParaRPr lang="bg-BG" sz="4800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446212" y="5331544"/>
            <a:ext cx="8938472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2935" y="1626816"/>
            <a:ext cx="2105026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27165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970600"/>
            <a:ext cx="8938472" cy="820600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/>
              <a:t>Lambda Expressions</a:t>
            </a:r>
            <a:endParaRPr lang="bg-BG" dirty="0"/>
          </a:p>
        </p:txBody>
      </p:sp>
      <p:pic>
        <p:nvPicPr>
          <p:cNvPr id="14338" name="Picture 2" descr="http://www1.istockphoto.com/file_thumbview_approve/1970243/2/istockphoto_1970243_mathemati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68613" y="1612900"/>
            <a:ext cx="6145199" cy="30693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429017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lambda expression is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containing expressions and statements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Used to create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delegates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 tree </a:t>
            </a:r>
            <a:r>
              <a:rPr lang="en-US" dirty="0" smtClean="0"/>
              <a:t>types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Lambda expressions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the lambda operator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=&gt;</a:t>
            </a:r>
          </a:p>
          <a:p>
            <a:pPr lvl="2">
              <a:lnSpc>
                <a:spcPct val="100000"/>
              </a:lnSpc>
            </a:pPr>
            <a:r>
              <a:rPr lang="en-US" sz="3200" dirty="0" smtClean="0"/>
              <a:t>Read as 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goes to</a:t>
            </a:r>
            <a:r>
              <a:rPr lang="en-US" sz="3200" dirty="0" smtClean="0"/>
              <a:t>"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The left side specifies the input parameters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The right side holds the expression or statement  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Expressions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656633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Usually used with collection extension methods 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FindAll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RemoveAll()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Expressions </a:t>
            </a:r>
            <a:r>
              <a:rPr lang="en-US" dirty="0" smtClean="0"/>
              <a:t>– Examples</a:t>
            </a:r>
            <a:endParaRPr lang="bg-BG" dirty="0"/>
          </a:p>
        </p:txBody>
      </p:sp>
      <p:sp>
        <p:nvSpPr>
          <p:cNvPr id="520197" name="Rectangle 5"/>
          <p:cNvSpPr>
            <a:spLocks noChangeArrowheads="1"/>
          </p:cNvSpPr>
          <p:nvPr/>
        </p:nvSpPr>
        <p:spPr bwMode="auto">
          <a:xfrm>
            <a:off x="926860" y="2508172"/>
            <a:ext cx="10347803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list = new List&lt;int&gt;() { 1, 2, 3, 4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evenNumbers = list.FindAll(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=&gt; (x % 2) == 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num in evenNumbers)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Console.Write("{0} ", num);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4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list.RemoveAll(x =&gt; x &gt; 3); // 1 2 3</a:t>
            </a:r>
          </a:p>
        </p:txBody>
      </p:sp>
    </p:spTree>
    <p:extLst>
      <p:ext uri="{BB962C8B-B14F-4D97-AF65-F5344CB8AC3E}">
        <p14:creationId xmlns:p14="http://schemas.microsoft.com/office/powerpoint/2010/main" xmlns="" val="3907131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with Lambda Expression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6612" y="1371600"/>
            <a:ext cx="10439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pets = new Pet[]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Pet { Name="Sharo", Age=8 },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Pet { Name="Rex", Age=4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Pet { Name="Strela", Age=1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Pet { Name="Bora", Age=3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sortedPets = pets.OrderBy(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 =&gt; pet.Age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(Pet pet in sortedPets)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Console.WriteLine("{0} -&gt; {1}", pet.Name, pet.Age);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726090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294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Lambda code expressions:</a:t>
            </a:r>
            <a:endParaRPr lang="en-US" dirty="0"/>
          </a:p>
        </p:txBody>
      </p:sp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</a:t>
            </a:r>
            <a:r>
              <a:rPr lang="en-US" dirty="0" smtClean="0"/>
              <a:t>Code Expressions</a:t>
            </a:r>
            <a:endParaRPr lang="bg-BG" dirty="0"/>
          </a:p>
        </p:txBody>
      </p:sp>
      <p:sp>
        <p:nvSpPr>
          <p:cNvPr id="529412" name="Rectangle 4"/>
          <p:cNvSpPr>
            <a:spLocks noChangeArrowheads="1"/>
          </p:cNvSpPr>
          <p:nvPr/>
        </p:nvSpPr>
        <p:spPr bwMode="auto">
          <a:xfrm>
            <a:off x="842278" y="1800285"/>
            <a:ext cx="10433734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list = new List&lt;int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&gt;()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20, 1, 4, 8, 9, 44 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rocess each argument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code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statements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List&lt;int&gt; evenNumbers = list.FindAll((i) =&gt;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Console.WriteLine("value of i is: {0}", i);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(i % 2) == 0;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Console.WriteLine("Here are your even numbers:");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(int even in evenNumbers)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Console.Write("{0}\t", even);</a:t>
            </a:r>
          </a:p>
        </p:txBody>
      </p:sp>
    </p:spTree>
    <p:extLst>
      <p:ext uri="{BB962C8B-B14F-4D97-AF65-F5344CB8AC3E}">
        <p14:creationId xmlns:p14="http://schemas.microsoft.com/office/powerpoint/2010/main" xmlns="" val="1624798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 are predefined delegates with the following signature</a:t>
            </a:r>
          </a:p>
          <a:p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Define a way to check if an object meets some Boolean criteria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Similar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Func&lt;T,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bool&gt;</a:t>
            </a: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Used by many methods of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Array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and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to search for an element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For example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List&lt;T&gt;.FindAll(…)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retrieves all elements meeting the criteria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bg-BG" dirty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</a:t>
            </a:r>
            <a:endParaRPr lang="en-US" dirty="0"/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827402" y="1885979"/>
            <a:ext cx="10548836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11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public delegate bool Predicate&lt;T&gt;(T obj) </a:t>
            </a:r>
          </a:p>
        </p:txBody>
      </p:sp>
    </p:spTree>
    <p:extLst>
      <p:ext uri="{BB962C8B-B14F-4D97-AF65-F5344CB8AC3E}">
        <p14:creationId xmlns:p14="http://schemas.microsoft.com/office/powerpoint/2010/main" xmlns="" val="791542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Predicates – Example</a:t>
            </a:r>
            <a:endParaRPr lang="en-US" dirty="0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797776" y="1135437"/>
            <a:ext cx="10578460" cy="527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 towns = new List&lt;string&gt;()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"Sofia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"Plovdiv",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"Varna",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"Sopot",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"Silistra"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List&lt;string&gt; townsWithS =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towns.FindAll(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delegate(string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town)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return town.StartsWith("S");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 short form of the above (with lambda expression)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List&lt;string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 townsWithS =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towns.FindAll(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town) =&gt; town.StartsWith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("S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"));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oreach (string town in townsWithS)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Console.WriteLine(town);</a:t>
            </a:r>
          </a:p>
          <a:p>
            <a:pPr marL="0" indent="0" eaLnBrk="0" hangingPunct="0">
              <a:lnSpc>
                <a:spcPct val="90000"/>
              </a:lnSpc>
              <a:spcBef>
                <a:spcPct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997590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Lambda Expressions</a:t>
            </a:r>
            <a:endParaRPr lang="bg-BG" sz="4800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629864"/>
            <a:ext cx="8938472" cy="688256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18434" name="Picture 2" descr="http://upload.wikimedia.org/wikipedia/commons/thumb/e/ee/Lambda_uc_lc.svg/800px-Lambda_uc_lc.svg.png"/>
          <p:cNvPicPr>
            <a:picLocks noChangeAspect="1" noChangeArrowheads="1"/>
          </p:cNvPicPr>
          <p:nvPr/>
        </p:nvPicPr>
        <p:blipFill>
          <a:blip r:embed="rId3" cstate="print"/>
          <a:srcRect t="-10480" r="-1205" b="9170"/>
          <a:stretch>
            <a:fillRect/>
          </a:stretch>
        </p:blipFill>
        <p:spPr bwMode="auto">
          <a:xfrm>
            <a:off x="3383496" y="1905000"/>
            <a:ext cx="5063904" cy="2533650"/>
          </a:xfrm>
          <a:prstGeom prst="roundRect">
            <a:avLst>
              <a:gd name="adj" fmla="val 6322"/>
            </a:avLst>
          </a:prstGeom>
          <a:solidFill>
            <a:srgbClr val="FFFFFF"/>
          </a:solidFill>
        </p:spPr>
      </p:pic>
      <p:pic>
        <p:nvPicPr>
          <p:cNvPr id="4" name="Picture 2" descr="http://www.kgo.it/sites/default/files/images/to-content/start-dem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8529" y="1447800"/>
            <a:ext cx="1650570" cy="1238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xmlns="" val="923852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Action&lt;T&gt; and Func&lt;T&gt;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Live Demo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37765" y="1257300"/>
            <a:ext cx="7069519" cy="3314700"/>
          </a:xfrm>
          <a:prstGeom prst="roundRect">
            <a:avLst>
              <a:gd name="adj" fmla="val 3492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400782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84" y="4746008"/>
            <a:ext cx="9959128" cy="820600"/>
          </a:xfrm>
        </p:spPr>
        <p:txBody>
          <a:bodyPr/>
          <a:lstStyle/>
          <a:p>
            <a:r>
              <a:rPr lang="en-US" dirty="0" smtClean="0"/>
              <a:t>Functional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484" y="5624176"/>
            <a:ext cx="9959128" cy="719034"/>
          </a:xfrm>
        </p:spPr>
        <p:txBody>
          <a:bodyPr/>
          <a:lstStyle/>
          <a:p>
            <a:r>
              <a:rPr lang="en-US" dirty="0"/>
              <a:t>Paradigms, </a:t>
            </a:r>
            <a:r>
              <a:rPr lang="en-US" dirty="0" smtClean="0"/>
              <a:t>Concepts, Languages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2084" y="1600200"/>
            <a:ext cx="10263928" cy="2768642"/>
          </a:xfrm>
          <a:prstGeom prst="roundRect">
            <a:avLst>
              <a:gd name="adj" fmla="val 2372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2797934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42458" y="1905000"/>
            <a:ext cx="10157354" cy="986800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 smtClean="0"/>
              <a:t>LINQ and Query </a:t>
            </a:r>
            <a:r>
              <a:rPr lang="en-US" dirty="0"/>
              <a:t>Keywords</a:t>
            </a:r>
            <a:endParaRPr lang="bg-BG" dirty="0"/>
          </a:p>
        </p:txBody>
      </p:sp>
      <p:sp>
        <p:nvSpPr>
          <p:cNvPr id="501763" name="Rectangle 3"/>
          <p:cNvSpPr>
            <a:spLocks noChangeArrowheads="1"/>
          </p:cNvSpPr>
          <p:nvPr/>
        </p:nvSpPr>
        <p:spPr bwMode="auto">
          <a:xfrm>
            <a:off x="1582855" y="3463925"/>
            <a:ext cx="8637983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endParaRPr lang="bg-BG" sz="2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33794" name="Picture 2" descr="http://www.credica.co.uk/Portals/3/PhotoImage_QueryManageme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642" y="3352799"/>
            <a:ext cx="5650028" cy="2819401"/>
          </a:xfrm>
          <a:prstGeom prst="roundRect">
            <a:avLst>
              <a:gd name="adj" fmla="val 45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8" descr="http://icons2.iconarchive.com/icons/aha-soft/software/256/objects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844917">
            <a:off x="6338907" y="2717994"/>
            <a:ext cx="4263066" cy="2935306"/>
          </a:xfrm>
          <a:prstGeom prst="roundRect">
            <a:avLst>
              <a:gd name="adj" fmla="val 9411"/>
            </a:avLst>
          </a:prstGeom>
          <a:noFill/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429166">
            <a:off x="597903" y="351103"/>
            <a:ext cx="6137560" cy="1445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 rot="21298113">
            <a:off x="3849581" y="4951548"/>
            <a:ext cx="1749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LINQ</a:t>
            </a:r>
            <a:endParaRPr lang="en-US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5873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3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LINQ </a:t>
            </a:r>
            <a:r>
              <a:rPr lang="en-US" dirty="0" smtClean="0"/>
              <a:t>is a set of extensions to .NET Framework</a:t>
            </a:r>
          </a:p>
          <a:p>
            <a:pPr lvl="1">
              <a:lnSpc>
                <a:spcPct val="103000"/>
              </a:lnSpc>
            </a:pPr>
            <a:r>
              <a:rPr lang="en-US" dirty="0" smtClean="0"/>
              <a:t>Encompasses language-integrated query, set, and transform operations</a:t>
            </a:r>
          </a:p>
          <a:p>
            <a:pPr lvl="1">
              <a:lnSpc>
                <a:spcPct val="103000"/>
              </a:lnSpc>
            </a:pPr>
            <a:r>
              <a:rPr lang="en-US" dirty="0" smtClean="0"/>
              <a:t>Consistent manner to obtain </a:t>
            </a:r>
            <a:r>
              <a:rPr lang="en-US" dirty="0"/>
              <a:t>and </a:t>
            </a:r>
            <a:r>
              <a:rPr lang="en-US" dirty="0" smtClean="0"/>
              <a:t>manipulate </a:t>
            </a:r>
            <a:r>
              <a:rPr lang="en-US" dirty="0"/>
              <a:t>"data" in the broad sense of the term</a:t>
            </a:r>
          </a:p>
          <a:p>
            <a:pPr>
              <a:lnSpc>
                <a:spcPct val="103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Query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expressions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can be defined directly </a:t>
            </a:r>
            <a:r>
              <a:rPr lang="en-US" dirty="0"/>
              <a:t>within the C# programming language</a:t>
            </a:r>
            <a:endParaRPr lang="en-US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lvl="1">
              <a:lnSpc>
                <a:spcPct val="103000"/>
              </a:lnSpc>
            </a:pPr>
            <a:r>
              <a:rPr lang="en-US" dirty="0" smtClean="0"/>
              <a:t>Used </a:t>
            </a:r>
            <a:r>
              <a:rPr lang="en-US" dirty="0"/>
              <a:t>to interact with numerous </a:t>
            </a:r>
            <a:r>
              <a:rPr lang="en-US" dirty="0" smtClean="0"/>
              <a:t>data types</a:t>
            </a:r>
          </a:p>
          <a:p>
            <a:pPr lvl="1">
              <a:lnSpc>
                <a:spcPct val="103000"/>
              </a:lnSpc>
            </a:pPr>
            <a:r>
              <a:rPr lang="en-US" dirty="0" smtClean="0"/>
              <a:t>Converted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 trees </a:t>
            </a:r>
            <a:r>
              <a:rPr lang="en-US" dirty="0" smtClean="0"/>
              <a:t>at compile time and evaluated at runtime (when invoked, e.g. by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 Building Blocks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193314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to *</a:t>
            </a:r>
            <a:endParaRPr lang="bg-BG" dirty="0"/>
          </a:p>
        </p:txBody>
      </p:sp>
      <p:sp>
        <p:nvSpPr>
          <p:cNvPr id="65" name="Rounded Rectangle 17451"/>
          <p:cNvSpPr>
            <a:spLocks noChangeArrowheads="1"/>
          </p:cNvSpPr>
          <p:nvPr/>
        </p:nvSpPr>
        <p:spPr bwMode="auto">
          <a:xfrm>
            <a:off x="643299" y="2825750"/>
            <a:ext cx="10834511" cy="2297113"/>
          </a:xfrm>
          <a:prstGeom prst="roundRect">
            <a:avLst>
              <a:gd name="adj" fmla="val 9375"/>
            </a:avLst>
          </a:prstGeom>
          <a:solidFill>
            <a:srgbClr val="808080">
              <a:alpha val="25098"/>
            </a:srgbClr>
          </a:solidFill>
          <a:ln w="28575" algn="ctr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algn="ctr">
              <a:defRPr/>
            </a:pPr>
            <a:endParaRPr lang="en-US" sz="20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lt"/>
            </a:endParaRP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639066" y="2786062"/>
            <a:ext cx="10838743" cy="584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sx="1000" sy="1000" algn="tl">
                    <a:srgbClr val="C0C0C0"/>
                  </a:outerShdw>
                </a:effectLst>
                <a:latin typeface="+mn-lt"/>
              </a:rPr>
              <a:t>LINQ enabled data sources</a:t>
            </a:r>
          </a:p>
        </p:txBody>
      </p: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850679" y="3916237"/>
            <a:ext cx="1891807" cy="992440"/>
            <a:chOff x="638178" y="3496454"/>
            <a:chExt cx="1419223" cy="1343834"/>
          </a:xfrm>
        </p:grpSpPr>
        <p:pic>
          <p:nvPicPr>
            <p:cNvPr id="77" name="Rectangle 17439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78" y="3496454"/>
              <a:ext cx="141922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8" name="TextBox 17440"/>
            <p:cNvSpPr txBox="1">
              <a:spLocks noChangeArrowheads="1"/>
            </p:cNvSpPr>
            <p:nvPr/>
          </p:nvSpPr>
          <p:spPr bwMode="auto">
            <a:xfrm>
              <a:off x="680223" y="3685787"/>
              <a:ext cx="1351009" cy="958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 to </a:t>
              </a: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Objects</a:t>
              </a:r>
            </a:p>
          </p:txBody>
        </p:sp>
      </p:grp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1175392" y="5437190"/>
            <a:ext cx="1125975" cy="538859"/>
            <a:chOff x="865036" y="5216539"/>
            <a:chExt cx="842789" cy="611390"/>
          </a:xfrm>
        </p:grpSpPr>
        <p:sp>
          <p:nvSpPr>
            <p:cNvPr id="72" name="Oval 71"/>
            <p:cNvSpPr>
              <a:spLocks noChangeArrowheads="1"/>
            </p:cNvSpPr>
            <p:nvPr/>
          </p:nvSpPr>
          <p:spPr bwMode="auto">
            <a:xfrm>
              <a:off x="1161837" y="5216539"/>
              <a:ext cx="249187" cy="238063"/>
            </a:xfrm>
            <a:prstGeom prst="ellipse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865036" y="5591669"/>
              <a:ext cx="247599" cy="236260"/>
            </a:xfrm>
            <a:prstGeom prst="ellipse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1460226" y="5591669"/>
              <a:ext cx="247599" cy="236260"/>
            </a:xfrm>
            <a:prstGeom prst="ellipse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75" name="Straight Arrow Connector 17437"/>
            <p:cNvCxnSpPr>
              <a:cxnSpLocks noChangeShapeType="1"/>
            </p:cNvCxnSpPr>
            <p:nvPr/>
          </p:nvCxnSpPr>
          <p:spPr bwMode="auto">
            <a:xfrm flipV="1">
              <a:off x="1076800" y="5427837"/>
              <a:ext cx="121761" cy="189473"/>
            </a:xfrm>
            <a:prstGeom prst="straightConnector1">
              <a:avLst/>
            </a:prstGeom>
            <a:ln>
              <a:solidFill>
                <a:schemeClr val="accent5">
                  <a:lumMod val="20000"/>
                  <a:lumOff val="80000"/>
                </a:schemeClr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6" name="Straight Arrow Connector 17438"/>
            <p:cNvCxnSpPr>
              <a:cxnSpLocks noChangeShapeType="1"/>
            </p:cNvCxnSpPr>
            <p:nvPr/>
          </p:nvCxnSpPr>
          <p:spPr bwMode="auto">
            <a:xfrm flipH="1" flipV="1">
              <a:off x="1373980" y="5427837"/>
              <a:ext cx="121761" cy="189473"/>
            </a:xfrm>
            <a:prstGeom prst="straightConnector1">
              <a:avLst/>
            </a:prstGeom>
            <a:ln>
              <a:solidFill>
                <a:schemeClr val="accent5">
                  <a:lumMod val="20000"/>
                  <a:lumOff val="80000"/>
                </a:schemeClr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715247" y="6062086"/>
            <a:ext cx="2056864" cy="58477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Segoe"/>
              </a:rPr>
              <a:t>Objects</a:t>
            </a:r>
          </a:p>
        </p:txBody>
      </p:sp>
      <p:grpSp>
        <p:nvGrpSpPr>
          <p:cNvPr id="10" name="Group 61"/>
          <p:cNvGrpSpPr>
            <a:grpSpLocks/>
          </p:cNvGrpSpPr>
          <p:nvPr/>
        </p:nvGrpSpPr>
        <p:grpSpPr bwMode="auto">
          <a:xfrm>
            <a:off x="9412482" y="3922586"/>
            <a:ext cx="1891807" cy="992440"/>
            <a:chOff x="638178" y="3496454"/>
            <a:chExt cx="1419223" cy="1343834"/>
          </a:xfrm>
        </p:grpSpPr>
        <p:pic>
          <p:nvPicPr>
            <p:cNvPr id="84" name="Rectangle 17441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78" y="3496454"/>
              <a:ext cx="141922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5" name="TextBox 17442"/>
            <p:cNvSpPr txBox="1">
              <a:spLocks noChangeArrowheads="1"/>
            </p:cNvSpPr>
            <p:nvPr/>
          </p:nvSpPr>
          <p:spPr bwMode="auto">
            <a:xfrm>
              <a:off x="1002990" y="3677190"/>
              <a:ext cx="705472" cy="958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</a:t>
              </a:r>
            </a:p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to XML</a:t>
              </a: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sp>
        <p:nvSpPr>
          <p:cNvPr id="82" name="Folded Corner 81"/>
          <p:cNvSpPr>
            <a:spLocks noChangeArrowheads="1"/>
          </p:cNvSpPr>
          <p:nvPr/>
        </p:nvSpPr>
        <p:spPr bwMode="auto">
          <a:xfrm>
            <a:off x="9751060" y="5275263"/>
            <a:ext cx="1295063" cy="847739"/>
          </a:xfrm>
          <a:prstGeom prst="foldedCorner">
            <a:avLst>
              <a:gd name="adj" fmla="val 12500"/>
            </a:avLst>
          </a:prstGeom>
          <a:solidFill>
            <a:srgbClr val="132F35"/>
          </a:solidFill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600" b="1" dirty="0">
              <a:solidFill>
                <a:schemeClr val="tx1">
                  <a:lumMod val="40000"/>
                  <a:lumOff val="60000"/>
                </a:schemeClr>
              </a:solidFill>
              <a:latin typeface="Segoe"/>
            </a:endParaRP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&lt;book&gt;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    &lt;title/&gt;</a:t>
            </a: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    &lt;author/&gt;</a:t>
            </a: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    &lt;price/&gt;</a:t>
            </a:r>
          </a:p>
          <a:p>
            <a:pPr>
              <a:defRPr/>
            </a:pPr>
            <a:r>
              <a:rPr lang="en-US" sz="1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&lt;/book&gt;</a:t>
            </a:r>
          </a:p>
        </p:txBody>
      </p:sp>
      <p:sp>
        <p:nvSpPr>
          <p:cNvPr id="83" name="TextBox 82"/>
          <p:cNvSpPr txBox="1">
            <a:spLocks noChangeArrowheads="1"/>
          </p:cNvSpPr>
          <p:nvPr/>
        </p:nvSpPr>
        <p:spPr bwMode="auto">
          <a:xfrm>
            <a:off x="9751060" y="6067407"/>
            <a:ext cx="1218851" cy="58418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sx="1000" sy="1000" algn="tl">
                    <a:srgbClr val="C0C0C0"/>
                  </a:outerShdw>
                </a:effectLst>
                <a:latin typeface="Segoe"/>
              </a:rPr>
              <a:t>XML</a:t>
            </a:r>
          </a:p>
        </p:txBody>
      </p:sp>
      <p:sp>
        <p:nvSpPr>
          <p:cNvPr id="103" name="Rounded Rectangle 102"/>
          <p:cNvSpPr>
            <a:spLocks noChangeArrowheads="1"/>
          </p:cNvSpPr>
          <p:nvPr/>
        </p:nvSpPr>
        <p:spPr bwMode="auto">
          <a:xfrm>
            <a:off x="2871570" y="3370262"/>
            <a:ext cx="6437223" cy="1609726"/>
          </a:xfrm>
          <a:prstGeom prst="roundRect">
            <a:avLst>
              <a:gd name="adj" fmla="val 9375"/>
            </a:avLst>
          </a:prstGeom>
          <a:solidFill>
            <a:schemeClr val="accent2">
              <a:shade val="50000"/>
              <a:alpha val="25098"/>
            </a:schemeClr>
          </a:solidFill>
          <a:ln w="28575" cap="flat" cmpd="sng" algn="ctr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 algn="ctr">
              <a:defRPr/>
            </a:pPr>
            <a:endParaRPr lang="en-US" sz="32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Segoe"/>
            </a:endParaRPr>
          </a:p>
        </p:txBody>
      </p:sp>
      <p:sp>
        <p:nvSpPr>
          <p:cNvPr id="104" name="TextBox 103"/>
          <p:cNvSpPr txBox="1">
            <a:spLocks noChangeArrowheads="1"/>
          </p:cNvSpPr>
          <p:nvPr/>
        </p:nvSpPr>
        <p:spPr bwMode="auto">
          <a:xfrm>
            <a:off x="636230" y="3318888"/>
            <a:ext cx="10868370" cy="5847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rPr>
              <a:t>LINQ enabled ADO.NET</a:t>
            </a:r>
          </a:p>
        </p:txBody>
      </p:sp>
      <p:grpSp>
        <p:nvGrpSpPr>
          <p:cNvPr id="14" name="Group 44"/>
          <p:cNvGrpSpPr>
            <a:grpSpLocks/>
          </p:cNvGrpSpPr>
          <p:nvPr/>
        </p:nvGrpSpPr>
        <p:grpSpPr bwMode="auto">
          <a:xfrm>
            <a:off x="2998537" y="3860470"/>
            <a:ext cx="2080142" cy="1033792"/>
            <a:chOff x="562395" y="3496454"/>
            <a:chExt cx="1562578" cy="1343834"/>
          </a:xfrm>
        </p:grpSpPr>
        <p:pic>
          <p:nvPicPr>
            <p:cNvPr id="101" name="Rectangle 17447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78" y="3496454"/>
              <a:ext cx="141922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" name="TextBox 17448"/>
            <p:cNvSpPr txBox="1">
              <a:spLocks noChangeArrowheads="1"/>
            </p:cNvSpPr>
            <p:nvPr/>
          </p:nvSpPr>
          <p:spPr bwMode="auto">
            <a:xfrm>
              <a:off x="562395" y="3750706"/>
              <a:ext cx="1562578" cy="520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 to DataSets</a:t>
              </a: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15" name="Group 53"/>
          <p:cNvGrpSpPr>
            <a:grpSpLocks/>
          </p:cNvGrpSpPr>
          <p:nvPr/>
        </p:nvGrpSpPr>
        <p:grpSpPr bwMode="auto">
          <a:xfrm>
            <a:off x="5173904" y="3860470"/>
            <a:ext cx="1891807" cy="1033792"/>
            <a:chOff x="638178" y="3496454"/>
            <a:chExt cx="1419223" cy="1343834"/>
          </a:xfrm>
        </p:grpSpPr>
        <p:pic>
          <p:nvPicPr>
            <p:cNvPr id="99" name="Rectangle 17445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78" y="3496454"/>
              <a:ext cx="141922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0" name="TextBox 17446"/>
            <p:cNvSpPr txBox="1">
              <a:spLocks noChangeArrowheads="1"/>
            </p:cNvSpPr>
            <p:nvPr/>
          </p:nvSpPr>
          <p:spPr bwMode="auto">
            <a:xfrm>
              <a:off x="1026657" y="3750706"/>
              <a:ext cx="654965" cy="920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</a:t>
              </a:r>
            </a:p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to </a:t>
              </a: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SQL</a:t>
              </a:r>
            </a:p>
          </p:txBody>
        </p:sp>
      </p:grpSp>
      <p:grpSp>
        <p:nvGrpSpPr>
          <p:cNvPr id="16" name="Group 58"/>
          <p:cNvGrpSpPr>
            <a:grpSpLocks/>
          </p:cNvGrpSpPr>
          <p:nvPr/>
        </p:nvGrpSpPr>
        <p:grpSpPr bwMode="auto">
          <a:xfrm>
            <a:off x="7249815" y="3860470"/>
            <a:ext cx="1891807" cy="1033792"/>
            <a:chOff x="638148" y="3496454"/>
            <a:chExt cx="1419103" cy="1343834"/>
          </a:xfrm>
        </p:grpSpPr>
        <p:pic>
          <p:nvPicPr>
            <p:cNvPr id="97" name="Rectangle 1744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48" y="3496454"/>
              <a:ext cx="1419103" cy="134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" name="TextBox 17444"/>
            <p:cNvSpPr txBox="1">
              <a:spLocks noChangeArrowheads="1"/>
            </p:cNvSpPr>
            <p:nvPr/>
          </p:nvSpPr>
          <p:spPr bwMode="auto">
            <a:xfrm>
              <a:off x="967431" y="3750706"/>
              <a:ext cx="741486" cy="920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LINQ to</a:t>
              </a:r>
            </a:p>
            <a:p>
              <a:pPr algn="ctr"/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Entities</a:t>
              </a: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4583510" y="6071613"/>
            <a:ext cx="3034506" cy="5847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square" lIns="182880" tIns="137160" rIns="182880" bIns="137160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dist="50800" sx="1000" sy="1000" algn="ctr" rotWithShape="0">
                    <a:srgbClr val="000000"/>
                  </a:outerShdw>
                </a:effectLst>
                <a:latin typeface="Segoe"/>
              </a:rPr>
              <a:t>Relational Data</a:t>
            </a: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dist="50800" sx="1000" sy="1000" algn="ctr" rotWithShape="0">
                  <a:srgbClr val="000000"/>
                </a:outerShdw>
              </a:effectLst>
            </a:endParaRPr>
          </a:p>
        </p:txBody>
      </p:sp>
      <p:grpSp>
        <p:nvGrpSpPr>
          <p:cNvPr id="18" name="Group 40"/>
          <p:cNvGrpSpPr>
            <a:grpSpLocks/>
          </p:cNvGrpSpPr>
          <p:nvPr/>
        </p:nvGrpSpPr>
        <p:grpSpPr bwMode="auto">
          <a:xfrm>
            <a:off x="5290296" y="5323299"/>
            <a:ext cx="1625178" cy="650340"/>
            <a:chOff x="4020023" y="5205486"/>
            <a:chExt cx="1218799" cy="709735"/>
          </a:xfrm>
        </p:grpSpPr>
        <p:sp>
          <p:nvSpPr>
            <p:cNvPr id="94" name="Flowchart: Magnetic Disk 93"/>
            <p:cNvSpPr>
              <a:spLocks noChangeArrowheads="1"/>
            </p:cNvSpPr>
            <p:nvPr/>
          </p:nvSpPr>
          <p:spPr bwMode="auto">
            <a:xfrm>
              <a:off x="4356458" y="5205486"/>
              <a:ext cx="545920" cy="505469"/>
            </a:xfrm>
            <a:prstGeom prst="flowChartMagneticDisk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endParaRPr>
            </a:p>
          </p:txBody>
        </p:sp>
        <p:sp>
          <p:nvSpPr>
            <p:cNvPr id="95" name="Flowchart: Magnetic Disk 94"/>
            <p:cNvSpPr>
              <a:spLocks noChangeArrowheads="1"/>
            </p:cNvSpPr>
            <p:nvPr/>
          </p:nvSpPr>
          <p:spPr bwMode="auto">
            <a:xfrm>
              <a:off x="4020023" y="5411558"/>
              <a:ext cx="545920" cy="503663"/>
            </a:xfrm>
            <a:prstGeom prst="flowChartMagneticDisk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endParaRPr>
            </a:p>
          </p:txBody>
        </p:sp>
        <p:sp>
          <p:nvSpPr>
            <p:cNvPr id="96" name="Flowchart: Magnetic Disk 95"/>
            <p:cNvSpPr>
              <a:spLocks noChangeArrowheads="1"/>
            </p:cNvSpPr>
            <p:nvPr/>
          </p:nvSpPr>
          <p:spPr bwMode="auto">
            <a:xfrm>
              <a:off x="4692902" y="5411558"/>
              <a:ext cx="545920" cy="503663"/>
            </a:xfrm>
            <a:prstGeom prst="flowChartMagneticDisk">
              <a:avLst/>
            </a:prstGeom>
            <a:solidFill>
              <a:srgbClr val="132F35"/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"/>
              </a:endParaRPr>
            </a:p>
          </p:txBody>
        </p:sp>
      </p:grpSp>
      <p:grpSp>
        <p:nvGrpSpPr>
          <p:cNvPr id="19" name="Group 66"/>
          <p:cNvGrpSpPr>
            <a:grpSpLocks/>
          </p:cNvGrpSpPr>
          <p:nvPr/>
        </p:nvGrpSpPr>
        <p:grpSpPr bwMode="auto">
          <a:xfrm>
            <a:off x="8329031" y="1154112"/>
            <a:ext cx="3218611" cy="539750"/>
            <a:chOff x="788654" y="989622"/>
            <a:chExt cx="2034349" cy="612648"/>
          </a:xfrm>
        </p:grpSpPr>
        <p:pic>
          <p:nvPicPr>
            <p:cNvPr id="106" name="Rectangle 17457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54" y="989622"/>
              <a:ext cx="2018468" cy="612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7" name="TextBox 17458"/>
            <p:cNvSpPr txBox="1">
              <a:spLocks noChangeArrowheads="1"/>
            </p:cNvSpPr>
            <p:nvPr/>
          </p:nvSpPr>
          <p:spPr bwMode="auto">
            <a:xfrm>
              <a:off x="833121" y="1057199"/>
              <a:ext cx="1989882" cy="524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latin typeface="+mn-lt"/>
                </a:rPr>
                <a:t> </a:t>
              </a:r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Others </a:t>
              </a:r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latin typeface="+mn-lt"/>
                </a:rPr>
                <a:t>…</a:t>
              </a:r>
              <a:endParaRPr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20" name="Group 49"/>
          <p:cNvGrpSpPr>
            <a:grpSpLocks/>
          </p:cNvGrpSpPr>
          <p:nvPr/>
        </p:nvGrpSpPr>
        <p:grpSpPr bwMode="auto">
          <a:xfrm>
            <a:off x="617159" y="1143000"/>
            <a:ext cx="3445782" cy="539750"/>
            <a:chOff x="788654" y="989622"/>
            <a:chExt cx="2329807" cy="707146"/>
          </a:xfrm>
        </p:grpSpPr>
        <p:pic>
          <p:nvPicPr>
            <p:cNvPr id="109" name="Rectangle 17455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54" y="989622"/>
              <a:ext cx="2329807" cy="707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0" name="TextBox 17456"/>
            <p:cNvSpPr txBox="1">
              <a:spLocks noChangeArrowheads="1"/>
            </p:cNvSpPr>
            <p:nvPr/>
          </p:nvSpPr>
          <p:spPr bwMode="auto">
            <a:xfrm>
              <a:off x="788654" y="1082179"/>
              <a:ext cx="2329807" cy="604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C#</a:t>
              </a:r>
              <a:endParaRPr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21" name="Group 47"/>
          <p:cNvGrpSpPr>
            <a:grpSpLocks/>
          </p:cNvGrpSpPr>
          <p:nvPr/>
        </p:nvGrpSpPr>
        <p:grpSpPr bwMode="auto">
          <a:xfrm>
            <a:off x="4238579" y="1154112"/>
            <a:ext cx="3988878" cy="539750"/>
            <a:chOff x="788653" y="989624"/>
            <a:chExt cx="2382182" cy="707146"/>
          </a:xfrm>
        </p:grpSpPr>
        <p:pic>
          <p:nvPicPr>
            <p:cNvPr id="112" name="Rectangle 17453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53" y="989624"/>
              <a:ext cx="2329807" cy="707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3" name="TextBox 17454"/>
            <p:cNvSpPr txBox="1">
              <a:spLocks noChangeArrowheads="1"/>
            </p:cNvSpPr>
            <p:nvPr/>
          </p:nvSpPr>
          <p:spPr bwMode="auto">
            <a:xfrm>
              <a:off x="891813" y="1067624"/>
              <a:ext cx="2279022" cy="604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400" b="1" dirty="0" smtClean="0">
                  <a:solidFill>
                    <a:srgbClr val="CCFF66">
                      <a:lumMod val="40000"/>
                      <a:lumOff val="6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/>
                </a:rPr>
                <a:t>VB.NET</a:t>
              </a:r>
              <a:endParaRPr lang="en-US" sz="24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endParaRPr>
            </a:p>
          </p:txBody>
        </p:sp>
      </p:grpSp>
      <p:grpSp>
        <p:nvGrpSpPr>
          <p:cNvPr id="22" name="Group 52"/>
          <p:cNvGrpSpPr>
            <a:grpSpLocks/>
          </p:cNvGrpSpPr>
          <p:nvPr/>
        </p:nvGrpSpPr>
        <p:grpSpPr bwMode="auto">
          <a:xfrm>
            <a:off x="535774" y="1858948"/>
            <a:ext cx="11097187" cy="749315"/>
            <a:chOff x="384818" y="1821675"/>
            <a:chExt cx="8301982" cy="609600"/>
          </a:xfrm>
        </p:grpSpPr>
        <p:pic>
          <p:nvPicPr>
            <p:cNvPr id="115" name="Rectangle 17423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818" y="1821675"/>
              <a:ext cx="8301982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6" name="TextBox 17424"/>
            <p:cNvSpPr txBox="1">
              <a:spLocks noChangeArrowheads="1"/>
            </p:cNvSpPr>
            <p:nvPr/>
          </p:nvSpPr>
          <p:spPr bwMode="auto">
            <a:xfrm>
              <a:off x="534031" y="1976780"/>
              <a:ext cx="8027366" cy="3755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.NET Language-Integrated </a:t>
              </a:r>
              <a:r>
                <a:rPr lang="en-US" sz="24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Query (LINQ)</a:t>
              </a:r>
              <a:endParaRPr 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822675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03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Language Integrated Query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LINQ</a:t>
            </a:r>
            <a:r>
              <a:rPr lang="en-US" dirty="0" smtClean="0"/>
              <a:t>) query keywords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from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specifies data source and range variable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where</a:t>
            </a:r>
            <a:r>
              <a:rPr lang="en-US" dirty="0" smtClean="0"/>
              <a:t> – filters source elements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select</a:t>
            </a:r>
            <a:r>
              <a:rPr lang="en-US" dirty="0" smtClean="0"/>
              <a:t> – specifies the type and shape that the elements in the returned sequence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group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 groups query results according to a specified key value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orderby</a:t>
            </a:r>
            <a:r>
              <a:rPr lang="en-US" dirty="0" smtClean="0"/>
              <a:t> – sorts query results in ascending or descending order</a:t>
            </a:r>
            <a:endParaRPr lang="en-US" dirty="0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and Query </a:t>
            </a:r>
            <a:r>
              <a:rPr lang="en-US" dirty="0"/>
              <a:t>Keywords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882982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24293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select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from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where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clauses:</a:t>
            </a:r>
            <a:endParaRPr lang="en-US" dirty="0"/>
          </a:p>
        </p:txBody>
      </p:sp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Keywords </a:t>
            </a:r>
            <a:r>
              <a:rPr lang="en-US" dirty="0" smtClean="0"/>
              <a:t>– Examples</a:t>
            </a:r>
            <a:endParaRPr lang="bg-BG" dirty="0"/>
          </a:p>
        </p:txBody>
      </p:sp>
      <p:sp>
        <p:nvSpPr>
          <p:cNvPr id="524292" name="Rectangle 4"/>
          <p:cNvSpPr>
            <a:spLocks noChangeArrowheads="1"/>
          </p:cNvSpPr>
          <p:nvPr/>
        </p:nvSpPr>
        <p:spPr bwMode="auto">
          <a:xfrm>
            <a:off x="825286" y="1860994"/>
            <a:ext cx="10449377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numbers = { 5, 4, 1, 3, 9, 8, 6, 7, 2, 0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query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 =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from num in numbers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where num &lt; 5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 num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 query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.ToString() + " ");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result is 4 1 3 2 0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22" name="Picture 2" descr="http://vibroseis.com/images/select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92132" y="2702233"/>
            <a:ext cx="2374280" cy="2468328"/>
          </a:xfrm>
          <a:prstGeom prst="roundRect">
            <a:avLst>
              <a:gd name="adj" fmla="val 821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4177339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24293" name="Rectangle 5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  <a:noFill/>
          <a:ln/>
        </p:spPr>
        <p:txBody>
          <a:bodyPr>
            <a:normAutofit/>
          </a:bodyPr>
          <a:lstStyle/>
          <a:p>
            <a:r>
              <a:rPr lang="en-US" dirty="0" smtClean="0"/>
              <a:t>Nested queries:</a:t>
            </a:r>
            <a:endParaRPr lang="en-US" dirty="0"/>
          </a:p>
        </p:txBody>
      </p:sp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Keywords </a:t>
            </a:r>
            <a:r>
              <a:rPr lang="en-US" dirty="0" smtClean="0"/>
              <a:t>– Examples (2)</a:t>
            </a:r>
            <a:endParaRPr lang="bg-BG" dirty="0"/>
          </a:p>
        </p:txBody>
      </p:sp>
      <p:sp>
        <p:nvSpPr>
          <p:cNvPr id="524292" name="Rectangle 4"/>
          <p:cNvSpPr>
            <a:spLocks noChangeArrowheads="1"/>
          </p:cNvSpPr>
          <p:nvPr/>
        </p:nvSpPr>
        <p:spPr bwMode="auto">
          <a:xfrm>
            <a:off x="825287" y="1861840"/>
            <a:ext cx="10550950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towns =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"Sofia", "Varna", "Pleven", "Ruse", "Bourgas" };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townPairs =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from t1 in towns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from t2 in towns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select new { T1 = t1, T2 = t2 };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townPair in townPairs)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Console.WriteLine("({0}, {1})",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townPair.T1, townPair.T2);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26" name="Picture 2" descr="http://rudolphlopez.com/images/ashNested3p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0457" y="3155066"/>
            <a:ext cx="3555074" cy="2229787"/>
          </a:xfrm>
          <a:prstGeom prst="roundRect">
            <a:avLst>
              <a:gd name="adj" fmla="val 7012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2220419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2531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dirty="0" smtClean="0"/>
              <a:t>Sorting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оrderby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Keywords – Examples </a:t>
            </a:r>
            <a:r>
              <a:rPr lang="en-US" dirty="0" smtClean="0"/>
              <a:t>(3)</a:t>
            </a:r>
            <a:endParaRPr lang="bg-BG" dirty="0"/>
          </a:p>
        </p:txBody>
      </p:sp>
      <p:sp>
        <p:nvSpPr>
          <p:cNvPr id="525316" name="Rectangle 4"/>
          <p:cNvSpPr>
            <a:spLocks noChangeArrowheads="1"/>
          </p:cNvSpPr>
          <p:nvPr/>
        </p:nvSpPr>
        <p:spPr bwMode="auto">
          <a:xfrm>
            <a:off x="825286" y="1861840"/>
            <a:ext cx="10347803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fruits =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"cherry", "apple", "blueberry"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"banana"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Sort in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ascending sort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fruitsAscending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from fruit in fruits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orderby frui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 fruit;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fruit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fruitsAscending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fruit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9698" name="Picture 2" descr="http://farm3.static.flickr.com/2158/2091991850_eb57f2a31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56612" y="3006022"/>
            <a:ext cx="2979491" cy="1676400"/>
          </a:xfrm>
          <a:prstGeom prst="roundRect">
            <a:avLst>
              <a:gd name="adj" fmla="val 5753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4040071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</a:t>
            </a:r>
            <a:r>
              <a:rPr lang="bg-BG" noProof="1" smtClean="0"/>
              <a:t>tandard </a:t>
            </a:r>
            <a:r>
              <a:rPr lang="en-US" dirty="0" smtClean="0"/>
              <a:t>Q</a:t>
            </a:r>
            <a:r>
              <a:rPr lang="bg-BG" dirty="0"/>
              <a:t>uery </a:t>
            </a:r>
            <a:r>
              <a:rPr lang="en-US" dirty="0"/>
              <a:t>O</a:t>
            </a:r>
            <a:r>
              <a:rPr lang="bg-BG" dirty="0"/>
              <a:t>perators </a:t>
            </a:r>
            <a:r>
              <a:rPr lang="en-US" dirty="0"/>
              <a:t>– Example</a:t>
            </a:r>
            <a:endParaRPr lang="bg-BG" dirty="0"/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836612" y="1143000"/>
            <a:ext cx="10438051" cy="49451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games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{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"Morrowind", "BioShock",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"Half Life",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Darkness",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"Daxter", "System Shock 2"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Build a query expression using extension methods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granted to the Array via the Enumerable type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subset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games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.Where(game =&gt; game.Length &gt;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6).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OrderBy(game =&gt; game).Select(game =&gt; game);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(var game in subset)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(game);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6780212" y="4495800"/>
            <a:ext cx="4164515" cy="2011331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subset = 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g in games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g.Length &gt; 6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orderby 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g;</a:t>
            </a:r>
          </a:p>
        </p:txBody>
      </p:sp>
    </p:spTree>
    <p:extLst>
      <p:ext uri="{BB962C8B-B14F-4D97-AF65-F5344CB8AC3E}">
        <p14:creationId xmlns:p14="http://schemas.microsoft.com/office/powerpoint/2010/main" xmlns="" val="1922296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Counting the Words in a String – Example</a:t>
            </a:r>
            <a:endParaRPr lang="en-US" dirty="0"/>
          </a:p>
        </p:txBody>
      </p:sp>
      <p:sp>
        <p:nvSpPr>
          <p:cNvPr id="510980" name="Rectangle 4"/>
          <p:cNvSpPr>
            <a:spLocks noChangeArrowheads="1"/>
          </p:cNvSpPr>
          <p:nvPr/>
        </p:nvSpPr>
        <p:spPr bwMode="auto">
          <a:xfrm>
            <a:off x="684212" y="1123920"/>
            <a:ext cx="10744200" cy="5124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"Historically, the world of data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searchTerm = "data";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source = text.Split(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new char[] { '.', '?', '!', ' ', ';', ':', ','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StringSplitOptions.RemoveEmptyEntries);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ToLower() to match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both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"data" and "Data"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matchQuery =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word in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</a:t>
            </a:r>
            <a:endParaRPr lang="bg-BG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where word.ToLower() ==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searchTerm.ToLower()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word;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wordCount =</a:t>
            </a:r>
            <a:endParaRPr lang="en-US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matchQuery.Count();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5563711" y="5257800"/>
            <a:ext cx="5712301" cy="1265524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wordCount = source.Where(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 =&gt; w.toLower() ==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searchTerm.ToLower()).Count();</a:t>
            </a:r>
          </a:p>
        </p:txBody>
      </p:sp>
    </p:spTree>
    <p:extLst>
      <p:ext uri="{BB962C8B-B14F-4D97-AF65-F5344CB8AC3E}">
        <p14:creationId xmlns:p14="http://schemas.microsoft.com/office/powerpoint/2010/main" xmlns="" val="1590368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kind of </a:t>
            </a:r>
            <a:r>
              <a:rPr lang="en-US" dirty="0" smtClean="0"/>
              <a:t>arrays can be used with LINQ</a:t>
            </a:r>
            <a:endParaRPr lang="en-US" dirty="0"/>
          </a:p>
          <a:p>
            <a:pPr lvl="1"/>
            <a:r>
              <a:rPr lang="en-US" dirty="0" smtClean="0"/>
              <a:t>Can even be an </a:t>
            </a:r>
            <a:r>
              <a:rPr lang="en-US" noProof="1"/>
              <a:t>untyped</a:t>
            </a:r>
            <a:r>
              <a:rPr lang="en-US" dirty="0"/>
              <a:t> array of objects</a:t>
            </a:r>
          </a:p>
          <a:p>
            <a:pPr lvl="1"/>
            <a:r>
              <a:rPr lang="en-US" dirty="0"/>
              <a:t>Queries can be applied to arrays of custom </a:t>
            </a:r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Example:</a:t>
            </a:r>
            <a:endParaRPr lang="bg-BG" dirty="0"/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</a:t>
            </a:r>
            <a:r>
              <a:rPr lang="en-US" dirty="0" smtClean="0"/>
              <a:t>Arrays</a:t>
            </a:r>
            <a:endParaRPr lang="bg-BG" dirty="0"/>
          </a:p>
        </p:txBody>
      </p:sp>
      <p:sp>
        <p:nvSpPr>
          <p:cNvPr id="520196" name="Rectangle 4"/>
          <p:cNvSpPr>
            <a:spLocks noChangeArrowheads="1"/>
          </p:cNvSpPr>
          <p:nvPr/>
        </p:nvSpPr>
        <p:spPr bwMode="auto">
          <a:xfrm>
            <a:off x="700614" y="3886200"/>
            <a:ext cx="10727798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Book[] books =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Title="LINQ in Action"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Title="LINQ for Fun"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Title="Extreme LINQ" }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titles =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.Where(book =&gt;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book.Title.Contains("Action"))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.Select(book =&gt; book.Title);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6749494" y="3544982"/>
            <a:ext cx="5257800" cy="1451976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titles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b in books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b.Title.Contains("Action")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b.Title;</a:t>
            </a:r>
          </a:p>
        </p:txBody>
      </p:sp>
    </p:spTree>
    <p:extLst>
      <p:ext uri="{BB962C8B-B14F-4D97-AF65-F5344CB8AC3E}">
        <p14:creationId xmlns:p14="http://schemas.microsoft.com/office/powerpoint/2010/main" xmlns="" val="4156614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programming </a:t>
            </a:r>
            <a:r>
              <a:rPr lang="en-US" dirty="0"/>
              <a:t>is a programming </a:t>
            </a:r>
            <a:r>
              <a:rPr lang="en-US" dirty="0" smtClean="0"/>
              <a:t>paradigm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Uses computations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mathematical functions </a:t>
            </a:r>
            <a:r>
              <a:rPr lang="en-US" dirty="0" smtClean="0"/>
              <a:t>to build programs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Declarative programming </a:t>
            </a:r>
            <a:r>
              <a:rPr lang="en-US" dirty="0" smtClean="0"/>
              <a:t>paradigm (not imperative)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first-class functions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higher-order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lambda functions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 functions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closures</a:t>
            </a:r>
            <a:r>
              <a:rPr lang="en-US" dirty="0" smtClean="0"/>
              <a:t>, etc.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Pure-functional languages (no variables and loops):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Haskell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Almost-functional: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Clojure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Lisp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Scheme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Scala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F#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JavaScript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Imperative with functional support: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Ruby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Non-functional: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Pascal</a:t>
            </a:r>
            <a:r>
              <a:rPr lang="en-US" dirty="0" smtClean="0"/>
              <a:t>, the old versions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C++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PHP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Functional Programming?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27167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previous example </a:t>
            </a:r>
            <a:r>
              <a:rPr lang="en-US" dirty="0" smtClean="0"/>
              <a:t>can </a:t>
            </a:r>
            <a:r>
              <a:rPr lang="en-US" dirty="0"/>
              <a:t>be adapted to work with a generic list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List&lt;T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r>
              <a:rPr lang="en-US" dirty="0" smtClean="0"/>
              <a:t>,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LinkedList&lt;T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Queue&lt;T&gt;</a:t>
            </a:r>
            <a:r>
              <a:rPr lang="en-US" dirty="0" smtClean="0">
                <a:latin typeface="+mj-lt"/>
              </a:rPr>
              <a:t>,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Stack&lt;T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r>
              <a:rPr lang="en-US" dirty="0"/>
              <a:t>,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HashSet&lt;T&gt;</a:t>
            </a:r>
            <a:r>
              <a:rPr lang="en-US" dirty="0"/>
              <a:t>, etc.</a:t>
            </a:r>
            <a:endParaRPr lang="bg-BG" dirty="0"/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Generic Lists</a:t>
            </a:r>
            <a:endParaRPr lang="bg-BG" dirty="0"/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1014148" y="3189744"/>
            <a:ext cx="10157354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List&lt;Book&gt; books = new List&lt;Book&gt;() {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Title="LINQ in Action"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Title="LINQ for Fun" },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Book { Title="Extreme LINQ" } 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titles =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books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.Where(book =&gt; book.Title.Contains("Action"))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.Select(book =&gt; book.Title);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8089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24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Although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System.String</a:t>
            </a:r>
            <a:r>
              <a:rPr lang="en-US" sz="3200" dirty="0" smtClean="0"/>
              <a:t> </a:t>
            </a:r>
            <a:r>
              <a:rPr lang="en-US" sz="3200" dirty="0"/>
              <a:t>may not be perceived as a collection at first sight</a:t>
            </a:r>
          </a:p>
          <a:p>
            <a:pPr lvl="1"/>
            <a:r>
              <a:rPr lang="en-US" sz="2900" dirty="0"/>
              <a:t>It </a:t>
            </a:r>
            <a:r>
              <a:rPr lang="en-US" sz="2900" dirty="0" smtClean="0"/>
              <a:t>is actually a collection, </a:t>
            </a:r>
            <a:r>
              <a:rPr lang="en-US" sz="2900" dirty="0"/>
              <a:t>because it </a:t>
            </a:r>
            <a:r>
              <a:rPr lang="en-US" sz="2900" dirty="0" smtClean="0"/>
              <a:t>implements 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IEnumerable&lt;char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&gt;</a:t>
            </a:r>
            <a:endParaRPr lang="en-US" sz="2900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r>
              <a:rPr lang="en-US" sz="3200" dirty="0"/>
              <a:t>String objects can be queried with LINQ to Objects, like any other collection</a:t>
            </a:r>
            <a:endParaRPr lang="en-US" sz="3200" noProof="1"/>
          </a:p>
        </p:txBody>
      </p:sp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</a:t>
            </a:r>
            <a:r>
              <a:rPr lang="en-US" dirty="0" smtClean="0"/>
              <a:t>Strings</a:t>
            </a:r>
            <a:endParaRPr lang="bg-BG" dirty="0"/>
          </a:p>
        </p:txBody>
      </p:sp>
      <p:sp>
        <p:nvSpPr>
          <p:cNvPr id="524292" name="Rectangle 4"/>
          <p:cNvSpPr>
            <a:spLocks noChangeArrowheads="1"/>
          </p:cNvSpPr>
          <p:nvPr/>
        </p:nvSpPr>
        <p:spPr bwMode="auto">
          <a:xfrm>
            <a:off x="914163" y="4267200"/>
            <a:ext cx="1028565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count =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"Non-letter characters in this string: 8"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.Where(c =&gt; !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har.IsLetter(c))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.Count();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Console.WriteLine(count);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result is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8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6246812" y="4886674"/>
            <a:ext cx="5180251" cy="1514126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count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(from c in "Non-letter…"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!char.IsLetter(c)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c).Count();</a:t>
            </a:r>
          </a:p>
        </p:txBody>
      </p:sp>
    </p:spTree>
    <p:extLst>
      <p:ext uri="{BB962C8B-B14F-4D97-AF65-F5344CB8AC3E}">
        <p14:creationId xmlns:p14="http://schemas.microsoft.com/office/powerpoint/2010/main" xmlns="" val="24114218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Where()</a:t>
            </a: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Searches by given condition</a:t>
            </a:r>
            <a:endParaRPr lang="en-US" dirty="0"/>
          </a:p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First()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FirstOrDefault()</a:t>
            </a: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Gets the first matched element</a:t>
            </a:r>
          </a:p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LastOrDefault()</a:t>
            </a: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Gets </a:t>
            </a:r>
            <a:r>
              <a:rPr lang="en-US" dirty="0"/>
              <a:t>the </a:t>
            </a:r>
            <a:r>
              <a:rPr lang="en-US" dirty="0" smtClean="0"/>
              <a:t>last matched element</a:t>
            </a:r>
            <a:endParaRPr lang="en-US" dirty="0" smtClean="0">
              <a:solidFill>
                <a:schemeClr val="accent6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Select()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Cast()</a:t>
            </a: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Makes projection (conversion) to another type</a:t>
            </a:r>
            <a:endParaRPr lang="en-US" dirty="0"/>
          </a:p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OrderBy()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ThenBy()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OrderByDescending()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723900" lvl="1" indent="-34607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 smtClean="0"/>
              <a:t>Orders a collection</a:t>
            </a:r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LINQ: Operations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5314216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Any()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Checks if any element matches a condition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All()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/>
              <a:t>Checks if </a:t>
            </a:r>
            <a:r>
              <a:rPr lang="en-US" smtClean="0"/>
              <a:t>all elements match </a:t>
            </a:r>
            <a:r>
              <a:rPr lang="en-US" dirty="0"/>
              <a:t>a condition</a:t>
            </a:r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ToArray()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ToList()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AsEnumerable()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Converts the collection type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Reverse()</a:t>
            </a:r>
          </a:p>
          <a:p>
            <a:pPr marL="723900" lvl="1" indent="-346075">
              <a:lnSpc>
                <a:spcPct val="100000"/>
              </a:lnSpc>
            </a:pPr>
            <a:r>
              <a:rPr lang="en-US" dirty="0" smtClean="0"/>
              <a:t>Reverses a collection</a:t>
            </a:r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LINQ: Operations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1120546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Average()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Calculates the average value of a collection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Counts the elements in a collection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Max()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Determines the maximum value in a collection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Sum()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Sums the values in a </a:t>
            </a:r>
            <a:r>
              <a:rPr lang="en-US" dirty="0" smtClean="0"/>
              <a:t>collection</a:t>
            </a:r>
            <a:endParaRPr lang="en-US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LINQ </a:t>
            </a:r>
            <a:r>
              <a:rPr lang="en-US" dirty="0" smtClean="0"/>
              <a:t>A</a:t>
            </a:r>
            <a:r>
              <a:rPr lang="bg-BG" dirty="0"/>
              <a:t>ggregation </a:t>
            </a:r>
            <a:r>
              <a:rPr lang="en-US" dirty="0"/>
              <a:t>Methods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7572932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Count(&lt;condition&gt;)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endParaRPr lang="en-US" dirty="0">
              <a:latin typeface="Courier New" pitchFamily="49" charset="0"/>
            </a:endParaRPr>
          </a:p>
          <a:p>
            <a:pPr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Max()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LINQ Aggregation Methods – Examples</a:t>
            </a:r>
            <a:endParaRPr lang="en-US" dirty="0"/>
          </a:p>
        </p:txBody>
      </p:sp>
      <p:sp>
        <p:nvSpPr>
          <p:cNvPr id="531460" name="Rectangle 4"/>
          <p:cNvSpPr>
            <a:spLocks noChangeArrowheads="1"/>
          </p:cNvSpPr>
          <p:nvPr/>
        </p:nvSpPr>
        <p:spPr bwMode="auto">
          <a:xfrm>
            <a:off x="829517" y="1752600"/>
            <a:ext cx="10546719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double[] temperatures =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28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.0, 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.5,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32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.3,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.6,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26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highTemp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temperatures.Count(p =&gt; p &gt;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Console.WriteLine(highTemp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result is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1461" name="Rectangle 5"/>
          <p:cNvSpPr>
            <a:spLocks noChangeArrowheads="1"/>
          </p:cNvSpPr>
          <p:nvPr/>
        </p:nvSpPr>
        <p:spPr bwMode="auto">
          <a:xfrm>
            <a:off x="812589" y="4627968"/>
            <a:ext cx="10546719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double[] temperatures =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28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.0, 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.5,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32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.3,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.6,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26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 = temperatures.Max();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result is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.6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6780212" y="2895600"/>
            <a:ext cx="4267200" cy="1514126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highTemp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(from p in temperatures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where p &gt; 30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select p).Count();</a:t>
            </a: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6780212" y="5410200"/>
            <a:ext cx="4267200" cy="1172298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highTemp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(from p in temperatures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select p).Max();</a:t>
            </a:r>
          </a:p>
        </p:txBody>
      </p:sp>
    </p:spTree>
    <p:extLst>
      <p:ext uri="{BB962C8B-B14F-4D97-AF65-F5344CB8AC3E}">
        <p14:creationId xmlns:p14="http://schemas.microsoft.com/office/powerpoint/2010/main" xmlns="" val="1176777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technodenvision.com/images/queryIc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9795" y="1424886"/>
            <a:ext cx="3504287" cy="2804160"/>
          </a:xfrm>
          <a:prstGeom prst="roundRect">
            <a:avLst>
              <a:gd name="adj" fmla="val 4400"/>
            </a:avLst>
          </a:prstGeom>
          <a:noFill/>
          <a:effectLst>
            <a:reflection blurRad="6350" stA="52000" endA="300" endPos="35000" dir="5400000" sy="-100000" algn="bl" rotWithShape="0"/>
          </a:effectLst>
        </p:spPr>
      </p:pic>
      <p:sp>
        <p:nvSpPr>
          <p:cNvPr id="526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441" y="4603653"/>
            <a:ext cx="10969943" cy="88523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 smtClean="0"/>
              <a:t>LINQ Query </a:t>
            </a:r>
            <a:r>
              <a:rPr lang="en-US" sz="4800" dirty="0"/>
              <a:t>Keywords</a:t>
            </a:r>
            <a:endParaRPr lang="bg-BG" sz="4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441" y="5605566"/>
            <a:ext cx="10969943" cy="719034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4" name="Picture 2" descr="http://www.kgo.it/sites/default/files/images/to-content/start-dem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33968" y="1043886"/>
            <a:ext cx="2818666" cy="2114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 rot="21003577">
            <a:off x="1837028" y="1392511"/>
            <a:ext cx="2977097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8000" b="1" dirty="0" smtClean="0">
                <a:ln w="7620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 Black" pitchFamily="34" charset="0"/>
              </a:rPr>
              <a:t>LINQ</a:t>
            </a:r>
            <a:endParaRPr lang="en-US" sz="8000" b="1" dirty="0">
              <a:ln w="76200">
                <a:solidFill>
                  <a:schemeClr val="accent5">
                    <a:lumMod val="20000"/>
                    <a:lumOff val="80000"/>
                  </a:schemeClr>
                </a:solidFill>
              </a:ln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2022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62600"/>
            <a:ext cx="8938472" cy="820600"/>
          </a:xfrm>
        </p:spPr>
        <p:txBody>
          <a:bodyPr/>
          <a:lstStyle/>
          <a:p>
            <a:r>
              <a:rPr lang="en-US" dirty="0" smtClean="0"/>
              <a:t>Exercises in Class</a:t>
            </a:r>
            <a:endParaRPr lang="en-US" dirty="0"/>
          </a:p>
        </p:txBody>
      </p:sp>
      <p:pic>
        <p:nvPicPr>
          <p:cNvPr id="1028" name="Picture 4" descr="https://lh5.googleusercontent.com/-hEKQOWAu9VU/U4Ru_nV7_PI/AAAAAAAAIH8/EwutAZyzJA8/w1044-h587-no/DSC06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143000"/>
            <a:ext cx="7215928" cy="40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10303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AsParallel()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 smtClean="0">
                <a:latin typeface="+mj-lt"/>
                <a:cs typeface="Consolas" panose="020B0609020204030204" pitchFamily="49" charset="0"/>
              </a:rPr>
              <a:t>– enables the use of parallel threads </a:t>
            </a:r>
          </a:p>
          <a:p>
            <a:pPr lvl="1"/>
            <a:r>
              <a:rPr lang="en-US" noProof="1" smtClean="0">
                <a:latin typeface="+mj-lt"/>
                <a:cs typeface="Consolas" panose="020B0609020204030204" pitchFamily="49" charset="0"/>
              </a:rPr>
              <a:t>Called right before the query execution</a:t>
            </a:r>
          </a:p>
          <a:p>
            <a:pPr lvl="1"/>
            <a:r>
              <a:rPr lang="en-US" noProof="1" smtClean="0">
                <a:cs typeface="Consolas" panose="020B0609020204030204" pitchFamily="49" charset="0"/>
              </a:rPr>
              <a:t>Improves the performance when dealing with heavy operations</a:t>
            </a:r>
          </a:p>
          <a:p>
            <a:pPr marL="377887" lvl="1" indent="0">
              <a:buNone/>
            </a:pPr>
            <a:endParaRPr lang="en-US" sz="3400" noProof="1" smtClean="0">
              <a:cs typeface="Consolas" panose="020B0609020204030204" pitchFamily="49" charset="0"/>
            </a:endParaRPr>
          </a:p>
          <a:p>
            <a:pPr marL="377887" lvl="1" indent="0">
              <a:buNone/>
            </a:pPr>
            <a:endParaRPr lang="en-US" sz="3400" noProof="1">
              <a:cs typeface="Consolas" panose="020B0609020204030204" pitchFamily="49" charset="0"/>
            </a:endParaRPr>
          </a:p>
          <a:p>
            <a:pPr marL="377887" lvl="1" indent="0">
              <a:buNone/>
            </a:pPr>
            <a:endParaRPr lang="en-US" sz="3400" noProof="1" smtClean="0">
              <a:cs typeface="Consolas" panose="020B0609020204030204" pitchFamily="49" charset="0"/>
            </a:endParaRPr>
          </a:p>
          <a:p>
            <a:pPr marL="377887" lvl="1" indent="0">
              <a:buNone/>
            </a:pPr>
            <a:endParaRPr lang="en-US" sz="3400" noProof="1">
              <a:cs typeface="Consolas" panose="020B0609020204030204" pitchFamily="49" charset="0"/>
            </a:endParaRPr>
          </a:p>
          <a:p>
            <a:pPr lvl="2"/>
            <a:r>
              <a:rPr lang="en-US" sz="3200" noProof="1" smtClean="0">
                <a:cs typeface="Consolas" panose="020B0609020204030204" pitchFamily="49" charset="0"/>
              </a:rPr>
              <a:t>Can be slower than non-parallel on small number of elements</a:t>
            </a:r>
            <a:endParaRPr lang="en-US" sz="3200" noProof="1">
              <a:cs typeface="Consolas" panose="020B0609020204030204" pitchFamily="49" charset="0"/>
            </a:endParaRPr>
          </a:p>
          <a:p>
            <a:pPr marL="377887" lvl="1" indent="0">
              <a:buNone/>
            </a:pPr>
            <a:endParaRPr lang="en-US" sz="3400" noProof="1" smtClean="0"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Queries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43931" y="3298210"/>
            <a:ext cx="10332082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const int m = 1000;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int[] array = Enumerable.Range(0, 1000).ToArray();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int sum = 0;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 (int i = 0; i &lt; m; i++) </a:t>
            </a:r>
            <a:endParaRPr lang="nn-NO" sz="22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sum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array.AsParallel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nn-NO" sz="22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747980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Extension methods</a:t>
            </a:r>
            <a:r>
              <a:rPr lang="en-US" dirty="0" smtClean="0"/>
              <a:t> extend the functionality of existing types </a:t>
            </a:r>
          </a:p>
          <a:p>
            <a:pPr marL="358775" lvl="1" indent="-358775"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 types </a:t>
            </a:r>
            <a:r>
              <a:rPr lang="en-US" dirty="0" smtClean="0"/>
              <a:t>are type-less objects with a set of read-only properties</a:t>
            </a:r>
          </a:p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Lambda expressions </a:t>
            </a:r>
            <a:r>
              <a:rPr lang="en-US" dirty="0" smtClean="0"/>
              <a:t>are anonymous functions used with delegates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58775" indent="-358775"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LINQ </a:t>
            </a:r>
            <a:r>
              <a:rPr lang="en-US" dirty="0" smtClean="0"/>
              <a:t>is a set of extension methods for working 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en-US" dirty="0" smtClean="0"/>
              <a:t>with collections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933" y="4343400"/>
            <a:ext cx="2773279" cy="2057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84556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First-class functions</a:t>
            </a:r>
            <a:endParaRPr lang="en-US" dirty="0" smtClean="0"/>
          </a:p>
          <a:p>
            <a:pPr lvl="1"/>
            <a:r>
              <a:rPr lang="en-US" dirty="0" smtClean="0"/>
              <a:t>Variables holding functions as a value (delegates in C#)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Higher-order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functions</a:t>
            </a:r>
          </a:p>
          <a:p>
            <a:pPr lvl="1"/>
            <a:r>
              <a:rPr lang="en-US" dirty="0"/>
              <a:t>Functions taking other functions as </a:t>
            </a:r>
            <a:r>
              <a:rPr lang="en-US" dirty="0" smtClean="0"/>
              <a:t>input (LINQ extensions in C#)</a:t>
            </a:r>
          </a:p>
          <a:p>
            <a:pPr lvl="1"/>
            <a:r>
              <a:rPr lang="bg-BG" dirty="0" smtClean="0"/>
              <a:t>О</a:t>
            </a:r>
            <a:r>
              <a:rPr lang="en-US" dirty="0" smtClean="0"/>
              <a:t>r </a:t>
            </a:r>
            <a:r>
              <a:rPr lang="en-US" dirty="0"/>
              <a:t>returning a function as </a:t>
            </a:r>
            <a:r>
              <a:rPr lang="en-US" dirty="0" smtClean="0"/>
              <a:t>output</a:t>
            </a:r>
            <a:endParaRPr lang="bg-BG" dirty="0" smtClean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Closures</a:t>
            </a:r>
          </a:p>
          <a:p>
            <a:pPr lvl="1"/>
            <a:r>
              <a:rPr lang="en-US" dirty="0" smtClean="0"/>
              <a:t>Nested functions hold (close) persistent state in their outer scope</a:t>
            </a:r>
          </a:p>
          <a:p>
            <a:pPr lvl="1"/>
            <a:r>
              <a:rPr lang="en-US" dirty="0" smtClean="0"/>
              <a:t>Allow creating objects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private fields </a:t>
            </a:r>
            <a:r>
              <a:rPr lang="en-US" dirty="0" smtClean="0"/>
              <a:t>in functional languages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in Functional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49347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Functional Programming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 smtClean="0">
                <a:hlinkClick r:id="rId15"/>
              </a:rPr>
              <a:t>https://softuni.bg/courses/advanced-csharp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3592469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xmlns="" val="3687713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1241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 functions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Functions without names (delegates in C#), e.g.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Lambda functions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Anonymous </a:t>
            </a:r>
            <a:r>
              <a:rPr lang="en-US" dirty="0"/>
              <a:t>functions that take </a:t>
            </a:r>
            <a:r>
              <a:rPr lang="en-US" dirty="0" smtClean="0"/>
              <a:t>parameters and return value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in Functional Programming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4" y="2618096"/>
            <a:ext cx="10363198" cy="9336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 = function(a, b) { return a+b;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f(3, 5)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8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5798403"/>
            <a:ext cx="10363198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476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y) =&gt;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* 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 * y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91183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317" y="1151121"/>
            <a:ext cx="5218199" cy="265887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Functional programming</a:t>
            </a:r>
          </a:p>
          <a:p>
            <a:pPr lvl="1"/>
            <a:r>
              <a:rPr lang="en-US" dirty="0" smtClean="0"/>
              <a:t>Program by invoking sequences of functions</a:t>
            </a:r>
          </a:p>
          <a:p>
            <a:pPr lvl="1"/>
            <a:r>
              <a:rPr lang="en-US" dirty="0" smtClean="0"/>
              <a:t>Example in JavaScript: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vs. Imperative Programming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19702" y="1151121"/>
            <a:ext cx="5333814" cy="261286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/>
            </a:lvl1pPr>
            <a:lvl2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Imperative programming</a:t>
            </a:r>
          </a:p>
          <a:p>
            <a:pPr lvl="1"/>
            <a:r>
              <a:rPr lang="en-US" dirty="0"/>
              <a:t>Describe the algorithm by programming constructs</a:t>
            </a:r>
          </a:p>
          <a:p>
            <a:pPr lvl="1"/>
            <a:r>
              <a:rPr lang="en-US" dirty="0"/>
              <a:t>Example in JavaScript: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9200" y="3812885"/>
            <a:ext cx="5199315" cy="25606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spAutoFit/>
          </a:bodyPr>
          <a:lstStyle/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= [2, 3, 1, 8, 5];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arr.forEach(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function(element, index) {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console.log(element);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147600"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19702" y="3812885"/>
            <a:ext cx="5333814" cy="25606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72000" rIns="0" bIns="72000">
            <a:noAutofit/>
          </a:bodyPr>
          <a:lstStyle/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 = [2, 3, 1, 8, 5];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 in arr) {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console.log(arr[i]);</a:t>
            </a:r>
          </a:p>
          <a:p>
            <a:pPr marL="1476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7047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://www.sterlingspring.com/images/extension/extension_springs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389983">
            <a:off x="4381805" y="1022568"/>
            <a:ext cx="3388166" cy="3344992"/>
          </a:xfrm>
          <a:prstGeom prst="roundRect">
            <a:avLst>
              <a:gd name="adj" fmla="val 564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80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441" y="5033000"/>
            <a:ext cx="10969943" cy="986800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/>
              <a:t>Extension Methods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3379980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Methods</a:t>
            </a:r>
            <a:endParaRPr lang="bg-BG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Once a type is defined and compiled into </a:t>
            </a:r>
            <a:r>
              <a:rPr lang="en-US" dirty="0" smtClean="0"/>
              <a:t>an assembly </a:t>
            </a:r>
            <a:r>
              <a:rPr lang="en-US" dirty="0"/>
              <a:t>its definition is, more or less, final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only way to update, remove or add new members is to recode and recompile the code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Extension methods </a:t>
            </a:r>
            <a:r>
              <a:rPr lang="en-US" dirty="0" smtClean="0"/>
              <a:t>allow </a:t>
            </a:r>
            <a:r>
              <a:rPr lang="en-US" dirty="0"/>
              <a:t>existing compiled types </a:t>
            </a:r>
            <a:r>
              <a:rPr lang="en-US" dirty="0" smtClean="0"/>
              <a:t>to gain new functionality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Without recompilation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Without touching the</a:t>
            </a:r>
            <a:r>
              <a:rPr lang="en-US" dirty="0"/>
              <a:t> </a:t>
            </a:r>
            <a:r>
              <a:rPr lang="en-US" dirty="0" smtClean="0"/>
              <a:t>original assembly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026" name="Picture 2" descr="C:\Documents\Courses\OOP\OOP Images\extension-spr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85212" y="4581144"/>
            <a:ext cx="2014691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25119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3138</Words>
  <Application>Microsoft Office PowerPoint</Application>
  <PresentationFormat>Custom</PresentationFormat>
  <Paragraphs>550</Paragraphs>
  <Slides>52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4" baseType="lpstr">
      <vt:lpstr>SoftUni 16x9</vt:lpstr>
      <vt:lpstr>5_SoftUni 16x9</vt:lpstr>
      <vt:lpstr>Functional Programming</vt:lpstr>
      <vt:lpstr>Table of Contents</vt:lpstr>
      <vt:lpstr>Functional Programming</vt:lpstr>
      <vt:lpstr>What is Functional Programming?</vt:lpstr>
      <vt:lpstr>Functions in Functional Programming</vt:lpstr>
      <vt:lpstr>Functions in Functional Programming (2)</vt:lpstr>
      <vt:lpstr>Functional vs. Imperative Programming</vt:lpstr>
      <vt:lpstr>Extension Methods</vt:lpstr>
      <vt:lpstr>Extension Methods</vt:lpstr>
      <vt:lpstr>Defining Extension Methods</vt:lpstr>
      <vt:lpstr>Extension Methods – Examples</vt:lpstr>
      <vt:lpstr>Extension Methods – Examples (2)</vt:lpstr>
      <vt:lpstr>Extension Methods</vt:lpstr>
      <vt:lpstr>Exercises in Class</vt:lpstr>
      <vt:lpstr>Anonymous Types</vt:lpstr>
      <vt:lpstr>Anonymous Types</vt:lpstr>
      <vt:lpstr>Anonymous Types – Example</vt:lpstr>
      <vt:lpstr>Anonymous Types – Properties</vt:lpstr>
      <vt:lpstr>Arrays of Anonymous Types</vt:lpstr>
      <vt:lpstr>Anonymous Types</vt:lpstr>
      <vt:lpstr>Lambda Expressions</vt:lpstr>
      <vt:lpstr>Lambda Expressions</vt:lpstr>
      <vt:lpstr>Lambda Expressions – Examples</vt:lpstr>
      <vt:lpstr>Sorting with Lambda Expression</vt:lpstr>
      <vt:lpstr>Lambda Code Expressions</vt:lpstr>
      <vt:lpstr>Predicates</vt:lpstr>
      <vt:lpstr>Predicates – Example</vt:lpstr>
      <vt:lpstr>Lambda Expressions</vt:lpstr>
      <vt:lpstr>Action&lt;T&gt; and Func&lt;T&gt;</vt:lpstr>
      <vt:lpstr>LINQ and Query Keywords</vt:lpstr>
      <vt:lpstr>LINQ Building Blocks (2)</vt:lpstr>
      <vt:lpstr>LINQ to *</vt:lpstr>
      <vt:lpstr>LINQ and Query Keywords</vt:lpstr>
      <vt:lpstr>Query Keywords – Examples</vt:lpstr>
      <vt:lpstr>Query Keywords – Examples (2)</vt:lpstr>
      <vt:lpstr>Query Keywords – Examples (3)</vt:lpstr>
      <vt:lpstr>Standard Query Operators – Example</vt:lpstr>
      <vt:lpstr>Counting the Words in a String – Example</vt:lpstr>
      <vt:lpstr>Querying Arrays</vt:lpstr>
      <vt:lpstr>Querying Generic Lists</vt:lpstr>
      <vt:lpstr>Querying Strings</vt:lpstr>
      <vt:lpstr>LINQ: Operations</vt:lpstr>
      <vt:lpstr>LINQ: Operations (2)</vt:lpstr>
      <vt:lpstr>LINQ Aggregation Methods</vt:lpstr>
      <vt:lpstr>LINQ Aggregation Methods – Examples</vt:lpstr>
      <vt:lpstr>LINQ Query Keywords</vt:lpstr>
      <vt:lpstr>Exercises in Class</vt:lpstr>
      <vt:lpstr>Parallel Queries</vt:lpstr>
      <vt:lpstr>Summary</vt:lpstr>
      <vt:lpstr>Functional Programming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Programming</dc:title>
  <dc:subject>Advanced C# Course</dc:subject>
  <dc:creator/>
  <cp:keywords>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2016-02-03T10:43:03Z</dcterms:modified>
  <cp:category>programming, education, software engineering,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